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Open Sans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284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AI/ML Government-Wide Implementation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Executive Program Overview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Strategic deployment of artificial intelligence and machine learning capabilities across Abu Dhabi government entities with comprehensive risk management framework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566976"/>
            <a:ext cx="7603212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Next Steps &amp; Go-Forward Plan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5685" y="1614845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15685" y="1939409"/>
            <a:ext cx="4263390" cy="22860"/>
          </a:xfrm>
          <a:prstGeom prst="rect">
            <a:avLst/>
          </a:prstGeom>
          <a:solidFill>
            <a:srgbClr val="FFAD9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15685" y="2087285"/>
            <a:ext cx="3168729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Secure Phase 1 Approvals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15685" y="2529364"/>
            <a:ext cx="4263390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Obtain executive sign-off on ERP mitigation strategy and hybrid NLP approach by Week 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183505" y="1614845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83505" y="1939409"/>
            <a:ext cx="4263390" cy="22860"/>
          </a:xfrm>
          <a:prstGeom prst="rect">
            <a:avLst/>
          </a:prstGeom>
          <a:solidFill>
            <a:srgbClr val="FFAD9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183505" y="2087285"/>
            <a:ext cx="3575090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Finalize Resource Allocation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183505" y="2529364"/>
            <a:ext cx="4263390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Confirm dedicated team assignments across 15 government entities and vendor augmentation by Week 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651325" y="1614845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9651325" y="1939409"/>
            <a:ext cx="4263390" cy="22860"/>
          </a:xfrm>
          <a:prstGeom prst="rect">
            <a:avLst/>
          </a:prstGeom>
          <a:solidFill>
            <a:srgbClr val="FFAD9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51325" y="2087285"/>
            <a:ext cx="4263390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Execute Infrastructure Deployment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9651325" y="2848808"/>
            <a:ext cx="4263390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Complete cloud environment provisioning and security framework implementation by Month 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5685" y="4187785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15685" y="4512350"/>
            <a:ext cx="6497241" cy="22860"/>
          </a:xfrm>
          <a:prstGeom prst="rect">
            <a:avLst/>
          </a:prstGeom>
          <a:solidFill>
            <a:srgbClr val="FFAD9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15685" y="4660225"/>
            <a:ext cx="2748677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Initiate Pilot Program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15685" y="5102304"/>
            <a:ext cx="6497241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Launch with 2 pilot departments to validate architecture and refine processes by Month 4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417356" y="4187785"/>
            <a:ext cx="204430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05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417356" y="4512350"/>
            <a:ext cx="6497360" cy="22860"/>
          </a:xfrm>
          <a:prstGeom prst="rect">
            <a:avLst/>
          </a:prstGeom>
          <a:solidFill>
            <a:srgbClr val="FFAD9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417356" y="4660225"/>
            <a:ext cx="2556034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Scale to Production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7417356" y="5102304"/>
            <a:ext cx="6497360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Government-wide rollout following successful pilot validation and executive review by Month 11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15685" y="6139815"/>
            <a:ext cx="13199031" cy="1522809"/>
          </a:xfrm>
          <a:prstGeom prst="roundRect">
            <a:avLst>
              <a:gd name="adj" fmla="val 5640"/>
            </a:avLst>
          </a:prstGeom>
          <a:solidFill>
            <a:srgbClr val="FFC4B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115" y="6452592"/>
            <a:ext cx="255508" cy="204430"/>
          </a:xfrm>
          <a:prstGeom prst="rect">
            <a:avLst/>
          </a:prstGeom>
        </p:spPr>
      </p:pic>
      <p:sp>
        <p:nvSpPr>
          <p:cNvPr id="25" name="Text 22"/>
          <p:cNvSpPr/>
          <p:nvPr/>
        </p:nvSpPr>
        <p:spPr>
          <a:xfrm>
            <a:off x="1380053" y="6395323"/>
            <a:ext cx="12330232" cy="9811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Decision Required:</a:t>
            </a:r>
            <a:r>
              <a:rPr lang="en-US" sz="16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Executive approval needed for hybrid NLP deployment strategy and ERP parallel environment approach. Recommendation: Proceed with both solutions to maintain critical timeline while managing risk effectively. </a:t>
            </a:r>
            <a:r>
              <a:rPr lang="en-US" sz="1600" b="1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incremental investment: $580K</a:t>
            </a:r>
            <a:r>
              <a:rPr lang="en-US" sz="16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protect </a:t>
            </a:r>
            <a:r>
              <a:rPr lang="en-US" sz="1600" b="1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$12M program</a:t>
            </a:r>
            <a:r>
              <a:rPr lang="en-US" sz="16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ensure on-time delivery.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64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6167" y="3339108"/>
            <a:ext cx="10119955" cy="684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Program Scope &amp; Strategic Objectives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66167" y="4570452"/>
            <a:ext cx="3018949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Implementation Goals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66167" y="5131237"/>
            <a:ext cx="6281976" cy="1401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 enterprise-grade AI/ML capabilities across government departments, focusing on Arabic language processing, citizen services automation, and intelligent decision support systems.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66167" y="6729293"/>
            <a:ext cx="6281976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 deployment:</a:t>
            </a: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15 government entities in 18 months with phased rollout strategy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9877" y="4570452"/>
            <a:ext cx="273641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Success Criteria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589877" y="5131237"/>
            <a:ext cx="628197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95% Arabic NLP accuracy achieved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89877" y="5558076"/>
            <a:ext cx="628197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Zero critical security incidents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589877" y="5984915"/>
            <a:ext cx="628197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30% improvement in service processing time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89877" y="6411754"/>
            <a:ext cx="628197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Full regulatory compliance maintained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7944" y="548402"/>
            <a:ext cx="9334024" cy="623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Project Timeline &amp; Critical Milestones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97944" y="4195524"/>
            <a:ext cx="13234511" cy="22860"/>
          </a:xfrm>
          <a:prstGeom prst="roundRect">
            <a:avLst>
              <a:gd name="adj" fmla="val 366436"/>
            </a:avLst>
          </a:prstGeom>
          <a:solidFill>
            <a:srgbClr val="E5BEB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258503" y="3597295"/>
            <a:ext cx="22860" cy="598289"/>
          </a:xfrm>
          <a:prstGeom prst="roundRect">
            <a:avLst>
              <a:gd name="adj" fmla="val 366436"/>
            </a:avLst>
          </a:prstGeom>
          <a:solidFill>
            <a:srgbClr val="E5BEB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045619" y="3971151"/>
            <a:ext cx="448747" cy="448747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3120390" y="4008537"/>
            <a:ext cx="299085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5"/>
          <p:cNvSpPr/>
          <p:nvPr/>
        </p:nvSpPr>
        <p:spPr>
          <a:xfrm>
            <a:off x="2023467" y="1570553"/>
            <a:ext cx="2493050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Phase 1: Foundation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897374" y="2001798"/>
            <a:ext cx="4745355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Months 1-4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897374" y="2440543"/>
            <a:ext cx="4745355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Infrastructure setup, governance establishment, initial ERP integration, pilot department selection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5955149" y="4195465"/>
            <a:ext cx="22860" cy="598289"/>
          </a:xfrm>
          <a:prstGeom prst="roundRect">
            <a:avLst>
              <a:gd name="adj" fmla="val 366436"/>
            </a:avLst>
          </a:prstGeom>
          <a:solidFill>
            <a:srgbClr val="E5BEB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5742265" y="3971151"/>
            <a:ext cx="448747" cy="448747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817037" y="4008537"/>
            <a:ext cx="299085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1"/>
          <p:cNvSpPr/>
          <p:nvPr/>
        </p:nvSpPr>
        <p:spPr>
          <a:xfrm>
            <a:off x="4720233" y="4993243"/>
            <a:ext cx="2493050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Phase 2: Core Build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3594021" y="5424488"/>
            <a:ext cx="4745474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Months 5-10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3594021" y="5863233"/>
            <a:ext cx="4745474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Arabic NLP model training, primary system integrations, security framework deployment, user acceptance testing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8651915" y="3597295"/>
            <a:ext cx="22860" cy="598289"/>
          </a:xfrm>
          <a:prstGeom prst="roundRect">
            <a:avLst>
              <a:gd name="adj" fmla="val 366436"/>
            </a:avLst>
          </a:prstGeom>
          <a:solidFill>
            <a:srgbClr val="E5BEB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8439031" y="3971151"/>
            <a:ext cx="448747" cy="448747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513802" y="4008537"/>
            <a:ext cx="299085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350" dirty="0"/>
          </a:p>
        </p:txBody>
      </p:sp>
      <p:sp>
        <p:nvSpPr>
          <p:cNvPr id="19" name="Text 17"/>
          <p:cNvSpPr/>
          <p:nvPr/>
        </p:nvSpPr>
        <p:spPr>
          <a:xfrm>
            <a:off x="7416998" y="1570553"/>
            <a:ext cx="2493050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Phase 3: Scale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6290786" y="2001798"/>
            <a:ext cx="4745474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Months 11-15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6290786" y="2440543"/>
            <a:ext cx="4745474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Government-wide rollout, performance optimization, advanced feature activation, training completion</a:t>
            </a:r>
            <a:endParaRPr lang="en-US" sz="1550" dirty="0"/>
          </a:p>
        </p:txBody>
      </p:sp>
      <p:sp>
        <p:nvSpPr>
          <p:cNvPr id="22" name="Shape 20"/>
          <p:cNvSpPr/>
          <p:nvPr/>
        </p:nvSpPr>
        <p:spPr>
          <a:xfrm>
            <a:off x="11348680" y="4195465"/>
            <a:ext cx="22860" cy="598289"/>
          </a:xfrm>
          <a:prstGeom prst="roundRect">
            <a:avLst>
              <a:gd name="adj" fmla="val 366436"/>
            </a:avLst>
          </a:prstGeom>
          <a:solidFill>
            <a:srgbClr val="E5BEB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11135797" y="3971151"/>
            <a:ext cx="448747" cy="448747"/>
          </a:xfrm>
          <a:prstGeom prst="roundRect">
            <a:avLst>
              <a:gd name="adj" fmla="val 1866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1210568" y="4008537"/>
            <a:ext cx="299085" cy="3738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4</a:t>
            </a:r>
            <a:endParaRPr lang="en-US" sz="2350" dirty="0"/>
          </a:p>
        </p:txBody>
      </p:sp>
      <p:sp>
        <p:nvSpPr>
          <p:cNvPr id="25" name="Text 23"/>
          <p:cNvSpPr/>
          <p:nvPr/>
        </p:nvSpPr>
        <p:spPr>
          <a:xfrm>
            <a:off x="10113764" y="4993243"/>
            <a:ext cx="2493050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Phase 4: Optimize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8987552" y="5424488"/>
            <a:ext cx="4745474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Months 16-18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8987552" y="5863233"/>
            <a:ext cx="4745474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Full production operations, continuous improvement, knowledge transfer, transition to support model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697944" y="7044809"/>
            <a:ext cx="13234511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Critical Path:</a:t>
            </a: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ERP integration completion (Month 4) is prerequisite for Arabic NLP deployment. Infrastructure security certification must complete before Phase 2 initiation.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205" y="815340"/>
            <a:ext cx="8222575" cy="611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Top 5 Program Risks &amp; Mitigation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685205" y="1818561"/>
            <a:ext cx="4289465" cy="2856547"/>
          </a:xfrm>
          <a:prstGeom prst="roundRect">
            <a:avLst>
              <a:gd name="adj" fmla="val 3841"/>
            </a:avLst>
          </a:prstGeom>
          <a:solidFill>
            <a:srgbClr val="FFFFFF"/>
          </a:solidFill>
          <a:ln w="22860">
            <a:solidFill>
              <a:srgbClr val="3371A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62345" y="1818561"/>
            <a:ext cx="91440" cy="2856547"/>
          </a:xfrm>
          <a:prstGeom prst="roundRect">
            <a:avLst>
              <a:gd name="adj" fmla="val 89927"/>
            </a:avLst>
          </a:prstGeom>
          <a:solidFill>
            <a:srgbClr val="3371A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72383" y="2037159"/>
            <a:ext cx="373439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ERP System Integration Delays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972383" y="2460308"/>
            <a:ext cx="378368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Impact: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High | </a:t>
            </a: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Probability: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Medium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972383" y="2890838"/>
            <a:ext cx="3783687" cy="1252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Mitigation: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Parallel development environment, API abstraction layer, phased integration with fallback to legacy systems during transition period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5170408" y="1818561"/>
            <a:ext cx="4289465" cy="2856547"/>
          </a:xfrm>
          <a:prstGeom prst="roundRect">
            <a:avLst>
              <a:gd name="adj" fmla="val 3841"/>
            </a:avLst>
          </a:prstGeom>
          <a:solidFill>
            <a:srgbClr val="FFFFFF"/>
          </a:solidFill>
          <a:ln w="22860">
            <a:solidFill>
              <a:srgbClr val="E282B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147548" y="1818561"/>
            <a:ext cx="91440" cy="2856547"/>
          </a:xfrm>
          <a:prstGeom prst="roundRect">
            <a:avLst>
              <a:gd name="adj" fmla="val 89927"/>
            </a:avLst>
          </a:prstGeom>
          <a:solidFill>
            <a:srgbClr val="E282B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457587" y="2037159"/>
            <a:ext cx="3024188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Arabic NLP Accuracy Gap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5457587" y="2460308"/>
            <a:ext cx="3783687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Impact: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Critical | </a:t>
            </a: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Probability: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Medium-High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5457587" y="3203972"/>
            <a:ext cx="3783687" cy="1252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Mitigation: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Multi-vendor evaluation, enhanced training dataset acquisition, hybrid model approach combining rule-based and ML systems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9655612" y="1818561"/>
            <a:ext cx="4289584" cy="2856547"/>
          </a:xfrm>
          <a:prstGeom prst="roundRect">
            <a:avLst>
              <a:gd name="adj" fmla="val 3841"/>
            </a:avLst>
          </a:prstGeom>
          <a:solidFill>
            <a:srgbClr val="FFFFFF"/>
          </a:solidFill>
          <a:ln w="22860">
            <a:solidFill>
              <a:srgbClr val="3371A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9632752" y="1818561"/>
            <a:ext cx="91440" cy="2856547"/>
          </a:xfrm>
          <a:prstGeom prst="roundRect">
            <a:avLst>
              <a:gd name="adj" fmla="val 89927"/>
            </a:avLst>
          </a:prstGeom>
          <a:solidFill>
            <a:srgbClr val="3371A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942790" y="2037159"/>
            <a:ext cx="3343156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 Security &amp; Compliance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9942790" y="2460308"/>
            <a:ext cx="378380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Impact: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Critical | </a:t>
            </a: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Probability: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Low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9942790" y="2890838"/>
            <a:ext cx="3783806" cy="1252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Mitigation: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Zero-trust architecture, continuous compliance monitoring, third-party security audits, data residency controls in UAE</a:t>
            </a:r>
            <a:endParaRPr lang="en-US" sz="1500" dirty="0"/>
          </a:p>
        </p:txBody>
      </p:sp>
      <p:sp>
        <p:nvSpPr>
          <p:cNvPr id="18" name="Shape 16"/>
          <p:cNvSpPr/>
          <p:nvPr/>
        </p:nvSpPr>
        <p:spPr>
          <a:xfrm>
            <a:off x="685205" y="4870847"/>
            <a:ext cx="4289465" cy="2543413"/>
          </a:xfrm>
          <a:prstGeom prst="roundRect">
            <a:avLst>
              <a:gd name="adj" fmla="val 4314"/>
            </a:avLst>
          </a:prstGeom>
          <a:solidFill>
            <a:srgbClr val="FFFFFF"/>
          </a:solidFill>
          <a:ln w="22860">
            <a:solidFill>
              <a:srgbClr val="E282B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62345" y="4870847"/>
            <a:ext cx="91440" cy="2543413"/>
          </a:xfrm>
          <a:prstGeom prst="roundRect">
            <a:avLst>
              <a:gd name="adj" fmla="val 89927"/>
            </a:avLst>
          </a:prstGeom>
          <a:solidFill>
            <a:srgbClr val="E282B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972383" y="5089446"/>
            <a:ext cx="280677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Stakeholder Resistance</a:t>
            </a: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972383" y="5512594"/>
            <a:ext cx="378368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Impact: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Medium | </a:t>
            </a: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Probability: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Medium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972383" y="5943124"/>
            <a:ext cx="3783687" cy="1252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Mitigation: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Executive sponsorship program, early win demonstrations, comprehensive training, dedicated change management team</a:t>
            </a:r>
            <a:endParaRPr lang="en-US" sz="1500" dirty="0"/>
          </a:p>
        </p:txBody>
      </p:sp>
      <p:sp>
        <p:nvSpPr>
          <p:cNvPr id="23" name="Shape 21"/>
          <p:cNvSpPr/>
          <p:nvPr/>
        </p:nvSpPr>
        <p:spPr>
          <a:xfrm>
            <a:off x="5170408" y="4870847"/>
            <a:ext cx="4289465" cy="2543413"/>
          </a:xfrm>
          <a:prstGeom prst="roundRect">
            <a:avLst>
              <a:gd name="adj" fmla="val 4314"/>
            </a:avLst>
          </a:prstGeom>
          <a:solidFill>
            <a:srgbClr val="FFFFFF"/>
          </a:solidFill>
          <a:ln w="22860">
            <a:solidFill>
              <a:srgbClr val="3371A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5147548" y="4870847"/>
            <a:ext cx="91440" cy="2543413"/>
          </a:xfrm>
          <a:prstGeom prst="roundRect">
            <a:avLst>
              <a:gd name="adj" fmla="val 89927"/>
            </a:avLst>
          </a:prstGeom>
          <a:solidFill>
            <a:srgbClr val="3371A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5457587" y="5089446"/>
            <a:ext cx="2531388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Resource Availability</a:t>
            </a:r>
            <a:endParaRPr lang="en-US" sz="1900" dirty="0"/>
          </a:p>
        </p:txBody>
      </p:sp>
      <p:sp>
        <p:nvSpPr>
          <p:cNvPr id="26" name="Text 24"/>
          <p:cNvSpPr/>
          <p:nvPr/>
        </p:nvSpPr>
        <p:spPr>
          <a:xfrm>
            <a:off x="5457587" y="5512594"/>
            <a:ext cx="3783687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Impact: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High | </a:t>
            </a: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Probability: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Medium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5457587" y="5943124"/>
            <a:ext cx="3783687" cy="1252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Mitigation:</a:t>
            </a: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Cross-functional resource pool, vendor augmentation contracts, knowledge management system, succession planning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4794" y="604599"/>
            <a:ext cx="5618440" cy="436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Technical Architecture Overview</a:t>
            </a:r>
            <a:endParaRPr lang="en-US" sz="2700" dirty="0"/>
          </a:p>
        </p:txBody>
      </p:sp>
      <p:sp>
        <p:nvSpPr>
          <p:cNvPr id="4" name="Shape 1"/>
          <p:cNvSpPr/>
          <p:nvPr/>
        </p:nvSpPr>
        <p:spPr>
          <a:xfrm>
            <a:off x="5974794" y="1250037"/>
            <a:ext cx="8167211" cy="1600676"/>
          </a:xfrm>
          <a:prstGeom prst="roundRect">
            <a:avLst>
              <a:gd name="adj" fmla="val 366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21956" y="1397198"/>
            <a:ext cx="418624" cy="418624"/>
          </a:xfrm>
          <a:prstGeom prst="roundRect">
            <a:avLst>
              <a:gd name="adj" fmla="val 21840806"/>
            </a:avLst>
          </a:prstGeom>
          <a:solidFill>
            <a:srgbClr val="FFAD9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089" y="1488758"/>
            <a:ext cx="188357" cy="23550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21956" y="1955363"/>
            <a:ext cx="1763554" cy="218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Cloud Infrastructure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6121956" y="2257068"/>
            <a:ext cx="7872889" cy="446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Hybrid cloud deployment with on-premise sensitive data processing and UAE-based data centers for sovereignty compliance</a:t>
            </a:r>
            <a:endParaRPr lang="en-US" sz="1050" dirty="0"/>
          </a:p>
        </p:txBody>
      </p:sp>
      <p:sp>
        <p:nvSpPr>
          <p:cNvPr id="9" name="Shape 5"/>
          <p:cNvSpPr/>
          <p:nvPr/>
        </p:nvSpPr>
        <p:spPr>
          <a:xfrm>
            <a:off x="5974794" y="2990255"/>
            <a:ext cx="8167211" cy="1377434"/>
          </a:xfrm>
          <a:prstGeom prst="roundRect">
            <a:avLst>
              <a:gd name="adj" fmla="val 4256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6"/>
          <p:cNvSpPr/>
          <p:nvPr/>
        </p:nvSpPr>
        <p:spPr>
          <a:xfrm>
            <a:off x="6121956" y="3137416"/>
            <a:ext cx="418624" cy="418624"/>
          </a:xfrm>
          <a:prstGeom prst="roundRect">
            <a:avLst>
              <a:gd name="adj" fmla="val 21840806"/>
            </a:avLst>
          </a:prstGeom>
          <a:solidFill>
            <a:srgbClr val="FFAD9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089" y="3228975"/>
            <a:ext cx="188357" cy="23550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21956" y="3695581"/>
            <a:ext cx="1744623" cy="218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Integration Layer</a:t>
            </a:r>
            <a:endParaRPr lang="en-US" sz="1350" dirty="0"/>
          </a:p>
        </p:txBody>
      </p:sp>
      <p:sp>
        <p:nvSpPr>
          <p:cNvPr id="13" name="Text 8"/>
          <p:cNvSpPr/>
          <p:nvPr/>
        </p:nvSpPr>
        <p:spPr>
          <a:xfrm>
            <a:off x="6121956" y="3997285"/>
            <a:ext cx="7872889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Enterprise service bus connecting 15+ government systems with standardized APIs and real-time data synchronization</a:t>
            </a:r>
            <a:endParaRPr lang="en-US" sz="1050" dirty="0"/>
          </a:p>
        </p:txBody>
      </p:sp>
      <p:sp>
        <p:nvSpPr>
          <p:cNvPr id="14" name="Shape 9"/>
          <p:cNvSpPr/>
          <p:nvPr/>
        </p:nvSpPr>
        <p:spPr>
          <a:xfrm>
            <a:off x="5974794" y="4507230"/>
            <a:ext cx="8167211" cy="1600676"/>
          </a:xfrm>
          <a:prstGeom prst="roundRect">
            <a:avLst>
              <a:gd name="adj" fmla="val 366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0"/>
          <p:cNvSpPr/>
          <p:nvPr/>
        </p:nvSpPr>
        <p:spPr>
          <a:xfrm>
            <a:off x="6121956" y="4654391"/>
            <a:ext cx="418624" cy="418624"/>
          </a:xfrm>
          <a:prstGeom prst="roundRect">
            <a:avLst>
              <a:gd name="adj" fmla="val 21840806"/>
            </a:avLst>
          </a:prstGeom>
          <a:solidFill>
            <a:srgbClr val="FFAD9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7089" y="4745950"/>
            <a:ext cx="188357" cy="235506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21956" y="5212556"/>
            <a:ext cx="1744623" cy="218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AI/ML Engine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6121956" y="5514261"/>
            <a:ext cx="7872889" cy="446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TensorFlow and PyTorch frameworks supporting Arabic language models with 95%+ accuracy target and continuous learning</a:t>
            </a:r>
            <a:endParaRPr lang="en-US" sz="1050" dirty="0"/>
          </a:p>
        </p:txBody>
      </p:sp>
      <p:sp>
        <p:nvSpPr>
          <p:cNvPr id="19" name="Shape 13"/>
          <p:cNvSpPr/>
          <p:nvPr/>
        </p:nvSpPr>
        <p:spPr>
          <a:xfrm>
            <a:off x="5974794" y="6247448"/>
            <a:ext cx="8167211" cy="1377434"/>
          </a:xfrm>
          <a:prstGeom prst="roundRect">
            <a:avLst>
              <a:gd name="adj" fmla="val 4256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4"/>
          <p:cNvSpPr/>
          <p:nvPr/>
        </p:nvSpPr>
        <p:spPr>
          <a:xfrm>
            <a:off x="6121956" y="6394609"/>
            <a:ext cx="418624" cy="418624"/>
          </a:xfrm>
          <a:prstGeom prst="roundRect">
            <a:avLst>
              <a:gd name="adj" fmla="val 21840806"/>
            </a:avLst>
          </a:prstGeom>
          <a:solidFill>
            <a:srgbClr val="FFAD9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7089" y="6486168"/>
            <a:ext cx="188357" cy="235506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21956" y="6952774"/>
            <a:ext cx="1752838" cy="218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Security Framework</a:t>
            </a:r>
            <a:endParaRPr lang="en-US" sz="1350" dirty="0"/>
          </a:p>
        </p:txBody>
      </p:sp>
      <p:sp>
        <p:nvSpPr>
          <p:cNvPr id="23" name="Text 16"/>
          <p:cNvSpPr/>
          <p:nvPr/>
        </p:nvSpPr>
        <p:spPr>
          <a:xfrm>
            <a:off x="6121956" y="7254478"/>
            <a:ext cx="7872889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End-to-end encryption, role-based access control, audit logging, and compliance with UAE data protection regulations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5612"/>
            <a:ext cx="108975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Critical Scenario: ERP Upgrade Conflict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613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Challenge Overview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42511"/>
            <a:ext cx="556486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Issue: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Required ERP major version upgrade demands 6 weeks downtime, but Phase 1 launch is immovable.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35291"/>
            <a:ext cx="55648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Timeline Impact: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Potential 6-week delay to critical path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65169"/>
            <a:ext cx="55648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282B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Budget Impact: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$2.1M in holding costs and resource reallocation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919674" y="2361367"/>
            <a:ext cx="31981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Immediate Action Plan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6919674" y="2942511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Parallel Environment Strategy: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Deploy AI/ML system against current ERP version using abstraction layer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919674" y="3747611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API Decoupling: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Implement middleware to isolate AI services from ERP dependencies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6919674" y="4552712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Phased Migration: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Complete ERP upgrade in Month 2-3 with zero-downtime cutover during low-usage period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6919674" y="5357813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Contingency Activation: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Maintain dual-system capability for 30-day stabilization window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41806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C4E"/>
                </a:solidFill>
                <a:highlight>
                  <a:srgbClr val="FAF1E6"/>
                </a:highlight>
                <a:latin typeface="Open Sans" pitchFamily="34" charset="0"/>
                <a:ea typeface="Open Sans" pitchFamily="34" charset="-122"/>
                <a:cs typeface="Open Sans" pitchFamily="34" charset="-120"/>
              </a:rPr>
              <a:t>Recommended Solution: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Proceed with Phase 1 launch using API abstraction layer, schedule ERP upgrade for Month 2 with weekend cutover, maintain 2-week buffer in project schedule. </a:t>
            </a:r>
            <a:r>
              <a:rPr lang="en-US" sz="1750" u="sng" dirty="0">
                <a:solidFill>
                  <a:srgbClr val="403C4E"/>
                </a:solidFill>
                <a:highlight>
                  <a:srgbClr val="FAF1E6"/>
                </a:highlight>
                <a:latin typeface="Open Sans" pitchFamily="34" charset="0"/>
                <a:ea typeface="Open Sans" pitchFamily="34" charset="-122"/>
                <a:cs typeface="Open Sans" pitchFamily="34" charset="-120"/>
              </a:rPr>
              <a:t>Cost impact: +$180K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| Timeline impact: Zero to Phase 1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622" y="599361"/>
            <a:ext cx="8866108" cy="528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Critical Scenario: Arabic NLP Accuracy Gap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22" y="1465659"/>
            <a:ext cx="4482346" cy="6761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0571" y="2310765"/>
            <a:ext cx="2113121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Current State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60571" y="2676168"/>
            <a:ext cx="4144447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65% Accuracy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760571" y="3048000"/>
            <a:ext cx="4144447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Vendor requires +4 months and +40% budget ($1.6M) to reach 95% target</a:t>
            </a:r>
            <a:endParaRPr lang="en-US" sz="13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968" y="1465659"/>
            <a:ext cx="4482346" cy="6761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42917" y="2310765"/>
            <a:ext cx="2113121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Multi-Path Solution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5242917" y="2676168"/>
            <a:ext cx="4144447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Hybrid Approach</a:t>
            </a:r>
            <a:endParaRPr lang="en-US" sz="1300" dirty="0"/>
          </a:p>
        </p:txBody>
      </p:sp>
      <p:sp>
        <p:nvSpPr>
          <p:cNvPr id="10" name="Text 6"/>
          <p:cNvSpPr/>
          <p:nvPr/>
        </p:nvSpPr>
        <p:spPr>
          <a:xfrm>
            <a:off x="5242917" y="3048000"/>
            <a:ext cx="4144447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 80% accurate model immediately with human-in-loop validation for critical decisions</a:t>
            </a:r>
            <a:endParaRPr lang="en-US" sz="13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6313" y="1465659"/>
            <a:ext cx="4482465" cy="67615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725263" y="2310765"/>
            <a:ext cx="2113121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Target State</a:t>
            </a: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9725263" y="2676168"/>
            <a:ext cx="4144566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95% Accuracy</a:t>
            </a:r>
            <a:endParaRPr lang="en-US" sz="1300" dirty="0"/>
          </a:p>
        </p:txBody>
      </p:sp>
      <p:sp>
        <p:nvSpPr>
          <p:cNvPr id="14" name="Text 9"/>
          <p:cNvSpPr/>
          <p:nvPr/>
        </p:nvSpPr>
        <p:spPr>
          <a:xfrm>
            <a:off x="9725263" y="3048000"/>
            <a:ext cx="4144566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Achieve through iterative improvement and expanded training data over 6 months</a:t>
            </a:r>
            <a:endParaRPr lang="en-US" sz="1300" dirty="0"/>
          </a:p>
        </p:txBody>
      </p:sp>
      <p:sp>
        <p:nvSpPr>
          <p:cNvPr id="15" name="Text 10"/>
          <p:cNvSpPr/>
          <p:nvPr/>
        </p:nvSpPr>
        <p:spPr>
          <a:xfrm>
            <a:off x="591622" y="4011454"/>
            <a:ext cx="5013722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Trade-off Analysis &amp; Recommendations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591622" y="4750832"/>
            <a:ext cx="2652474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Option A: Wait for Vendor</a:t>
            </a:r>
            <a:endParaRPr lang="en-US" sz="1650" dirty="0"/>
          </a:p>
        </p:txBody>
      </p:sp>
      <p:sp>
        <p:nvSpPr>
          <p:cNvPr id="17" name="Text 12"/>
          <p:cNvSpPr/>
          <p:nvPr/>
        </p:nvSpPr>
        <p:spPr>
          <a:xfrm>
            <a:off x="591622" y="5183862"/>
            <a:ext cx="4161115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82B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Timeline:</a:t>
            </a: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+4 months delay</a:t>
            </a:r>
            <a:endParaRPr lang="en-US" sz="1300" dirty="0"/>
          </a:p>
        </p:txBody>
      </p:sp>
      <p:sp>
        <p:nvSpPr>
          <p:cNvPr id="18" name="Text 13"/>
          <p:cNvSpPr/>
          <p:nvPr/>
        </p:nvSpPr>
        <p:spPr>
          <a:xfrm>
            <a:off x="591622" y="5606415"/>
            <a:ext cx="4161115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82B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Cost:</a:t>
            </a: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+$1.6M</a:t>
            </a:r>
            <a:endParaRPr lang="en-US" sz="1300" dirty="0"/>
          </a:p>
        </p:txBody>
      </p:sp>
      <p:sp>
        <p:nvSpPr>
          <p:cNvPr id="19" name="Text 14"/>
          <p:cNvSpPr/>
          <p:nvPr/>
        </p:nvSpPr>
        <p:spPr>
          <a:xfrm>
            <a:off x="591622" y="6028968"/>
            <a:ext cx="4161115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82B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Risk:</a:t>
            </a: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High - no guarantee</a:t>
            </a:r>
            <a:endParaRPr lang="en-US" sz="1300" dirty="0"/>
          </a:p>
        </p:txBody>
      </p:sp>
      <p:sp>
        <p:nvSpPr>
          <p:cNvPr id="20" name="Text 15"/>
          <p:cNvSpPr/>
          <p:nvPr/>
        </p:nvSpPr>
        <p:spPr>
          <a:xfrm>
            <a:off x="5172789" y="4750832"/>
            <a:ext cx="2416493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Option B: Multi-Vendor</a:t>
            </a:r>
            <a:endParaRPr lang="en-US" sz="1650" dirty="0"/>
          </a:p>
        </p:txBody>
      </p:sp>
      <p:sp>
        <p:nvSpPr>
          <p:cNvPr id="21" name="Text 16"/>
          <p:cNvSpPr/>
          <p:nvPr/>
        </p:nvSpPr>
        <p:spPr>
          <a:xfrm>
            <a:off x="5172789" y="5183862"/>
            <a:ext cx="4161115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Timeline:</a:t>
            </a: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+2 months</a:t>
            </a:r>
            <a:endParaRPr lang="en-US" sz="1300" dirty="0"/>
          </a:p>
        </p:txBody>
      </p:sp>
      <p:sp>
        <p:nvSpPr>
          <p:cNvPr id="22" name="Text 17"/>
          <p:cNvSpPr/>
          <p:nvPr/>
        </p:nvSpPr>
        <p:spPr>
          <a:xfrm>
            <a:off x="5172789" y="5606415"/>
            <a:ext cx="4161115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Cost:</a:t>
            </a: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+$800K</a:t>
            </a:r>
            <a:endParaRPr lang="en-US" sz="1300" dirty="0"/>
          </a:p>
        </p:txBody>
      </p:sp>
      <p:sp>
        <p:nvSpPr>
          <p:cNvPr id="23" name="Text 18"/>
          <p:cNvSpPr/>
          <p:nvPr/>
        </p:nvSpPr>
        <p:spPr>
          <a:xfrm>
            <a:off x="5172789" y="6028968"/>
            <a:ext cx="4161115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Risk:</a:t>
            </a: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Medium - complexity</a:t>
            </a:r>
            <a:endParaRPr lang="en-US" sz="1300" dirty="0"/>
          </a:p>
        </p:txBody>
      </p:sp>
      <p:sp>
        <p:nvSpPr>
          <p:cNvPr id="24" name="Text 19"/>
          <p:cNvSpPr/>
          <p:nvPr/>
        </p:nvSpPr>
        <p:spPr>
          <a:xfrm>
            <a:off x="9753957" y="4750832"/>
            <a:ext cx="2635568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Option C: Hybrid Model ✓</a:t>
            </a:r>
            <a:endParaRPr lang="en-US" sz="1650" dirty="0"/>
          </a:p>
        </p:txBody>
      </p:sp>
      <p:sp>
        <p:nvSpPr>
          <p:cNvPr id="25" name="Text 20"/>
          <p:cNvSpPr/>
          <p:nvPr/>
        </p:nvSpPr>
        <p:spPr>
          <a:xfrm>
            <a:off x="9753957" y="5183862"/>
            <a:ext cx="4299823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Timeline:</a:t>
            </a: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On schedule</a:t>
            </a:r>
            <a:endParaRPr lang="en-US" sz="1300" dirty="0"/>
          </a:p>
        </p:txBody>
      </p:sp>
      <p:sp>
        <p:nvSpPr>
          <p:cNvPr id="26" name="Text 21"/>
          <p:cNvSpPr/>
          <p:nvPr/>
        </p:nvSpPr>
        <p:spPr>
          <a:xfrm>
            <a:off x="9753957" y="5606415"/>
            <a:ext cx="4299823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Cost:</a:t>
            </a: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+$400K</a:t>
            </a:r>
            <a:endParaRPr lang="en-US" sz="1300" dirty="0"/>
          </a:p>
        </p:txBody>
      </p:sp>
      <p:sp>
        <p:nvSpPr>
          <p:cNvPr id="27" name="Text 22"/>
          <p:cNvSpPr/>
          <p:nvPr/>
        </p:nvSpPr>
        <p:spPr>
          <a:xfrm>
            <a:off x="9753957" y="6028968"/>
            <a:ext cx="4299823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371A5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Risk:</a:t>
            </a:r>
            <a:r>
              <a:rPr lang="en-US" sz="13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Low - proven approach</a:t>
            </a:r>
            <a:endParaRPr lang="en-US" sz="1300" dirty="0"/>
          </a:p>
        </p:txBody>
      </p:sp>
      <p:sp>
        <p:nvSpPr>
          <p:cNvPr id="28" name="Shape 23"/>
          <p:cNvSpPr/>
          <p:nvPr/>
        </p:nvSpPr>
        <p:spPr>
          <a:xfrm>
            <a:off x="591622" y="6641663"/>
            <a:ext cx="13447157" cy="988576"/>
          </a:xfrm>
          <a:prstGeom prst="roundRect">
            <a:avLst>
              <a:gd name="adj" fmla="val 7182"/>
            </a:avLst>
          </a:prstGeom>
          <a:solidFill>
            <a:srgbClr val="FFC4B3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571" y="6903006"/>
            <a:ext cx="211217" cy="168950"/>
          </a:xfrm>
          <a:prstGeom prst="rect">
            <a:avLst/>
          </a:prstGeom>
        </p:spPr>
      </p:pic>
      <p:sp>
        <p:nvSpPr>
          <p:cNvPr id="30" name="Text 24"/>
          <p:cNvSpPr/>
          <p:nvPr/>
        </p:nvSpPr>
        <p:spPr>
          <a:xfrm>
            <a:off x="1140738" y="6852761"/>
            <a:ext cx="1272909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Executive Recommendation:</a:t>
            </a:r>
            <a:r>
              <a:rPr lang="en-US" sz="13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Implement Option C (Hybrid Model) with 80% accurate AI + human validation layer. Deploy immediately, achieve 95% through continuous learning over 6 months using production data. This maintains timeline, reduces cost by 75%, and provides proven fallback mechanism.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0289" y="322421"/>
            <a:ext cx="3941802" cy="366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Program Health Dashboard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410289" y="981789"/>
            <a:ext cx="4505563" cy="386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87%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1851779" y="1515070"/>
            <a:ext cx="1622465" cy="183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Schedule Performance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410289" y="1768435"/>
            <a:ext cx="4505563" cy="187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 track for Phase 1 delivery with 2-week buffer remaining</a:t>
            </a:r>
            <a:endParaRPr lang="en-US" sz="900" dirty="0"/>
          </a:p>
        </p:txBody>
      </p:sp>
      <p:sp>
        <p:nvSpPr>
          <p:cNvPr id="6" name="Text 4"/>
          <p:cNvSpPr/>
          <p:nvPr/>
        </p:nvSpPr>
        <p:spPr>
          <a:xfrm>
            <a:off x="5062299" y="981789"/>
            <a:ext cx="4505682" cy="386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$8.4M</a:t>
            </a:r>
            <a:endParaRPr lang="en-US" sz="3000" dirty="0"/>
          </a:p>
        </p:txBody>
      </p:sp>
      <p:sp>
        <p:nvSpPr>
          <p:cNvPr id="7" name="Text 5"/>
          <p:cNvSpPr/>
          <p:nvPr/>
        </p:nvSpPr>
        <p:spPr>
          <a:xfrm>
            <a:off x="6582370" y="1515070"/>
            <a:ext cx="1465540" cy="183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Budget Utilized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5062299" y="1768435"/>
            <a:ext cx="4505682" cy="187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70% of $12M total budget, forecast to complete within 5% variance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9714428" y="981789"/>
            <a:ext cx="4505682" cy="386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92%</a:t>
            </a:r>
            <a:endParaRPr lang="en-US" sz="3000" dirty="0"/>
          </a:p>
        </p:txBody>
      </p:sp>
      <p:sp>
        <p:nvSpPr>
          <p:cNvPr id="10" name="Text 8"/>
          <p:cNvSpPr/>
          <p:nvPr/>
        </p:nvSpPr>
        <p:spPr>
          <a:xfrm>
            <a:off x="11083290" y="1515070"/>
            <a:ext cx="1767959" cy="183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1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Stakeholder Satisfaction</a:t>
            </a:r>
            <a:endParaRPr lang="en-US" sz="1150" dirty="0"/>
          </a:p>
        </p:txBody>
      </p:sp>
      <p:sp>
        <p:nvSpPr>
          <p:cNvPr id="11" name="Text 9"/>
          <p:cNvSpPr/>
          <p:nvPr/>
        </p:nvSpPr>
        <p:spPr>
          <a:xfrm>
            <a:off x="9714428" y="1768435"/>
            <a:ext cx="4505682" cy="187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Based on monthly surveys across 15 participating government entities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410289" y="2131933"/>
            <a:ext cx="2416850" cy="219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Key Performance Indicators</a:t>
            </a:r>
            <a:endParaRPr lang="en-US" sz="13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89" y="2527579"/>
            <a:ext cx="13809821" cy="5311352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6639997" y="9909215"/>
            <a:ext cx="117157" cy="117158"/>
          </a:xfrm>
          <a:prstGeom prst="roundRect">
            <a:avLst>
              <a:gd name="adj" fmla="val 15610"/>
            </a:avLst>
          </a:prstGeom>
          <a:solidFill>
            <a:srgbClr val="4D12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818114" y="9909215"/>
            <a:ext cx="420886" cy="117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</a:t>
            </a:r>
            <a:endParaRPr lang="en-US" sz="900" dirty="0"/>
          </a:p>
        </p:txBody>
      </p:sp>
      <p:sp>
        <p:nvSpPr>
          <p:cNvPr id="16" name="Shape 13"/>
          <p:cNvSpPr/>
          <p:nvPr/>
        </p:nvSpPr>
        <p:spPr>
          <a:xfrm>
            <a:off x="7391400" y="9909215"/>
            <a:ext cx="117157" cy="117158"/>
          </a:xfrm>
          <a:prstGeom prst="roundRect">
            <a:avLst>
              <a:gd name="adj" fmla="val 15610"/>
            </a:avLst>
          </a:prstGeom>
          <a:solidFill>
            <a:srgbClr val="BD2C0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7569517" y="9909215"/>
            <a:ext cx="348734" cy="117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</a:t>
            </a:r>
            <a:endParaRPr lang="en-US" sz="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3415" y="513398"/>
            <a:ext cx="8860869" cy="583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Governance &amp; Stakeholder Framework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800" y="1470184"/>
            <a:ext cx="1648778" cy="10756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52863" y="1977152"/>
            <a:ext cx="262533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4995267" y="1656874"/>
            <a:ext cx="3477697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Executive Steering Committee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4995267" y="2060496"/>
            <a:ext cx="3477697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Monthly | Strategic decisions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4855250" y="2559606"/>
            <a:ext cx="9075063" cy="11430"/>
          </a:xfrm>
          <a:prstGeom prst="roundRect">
            <a:avLst>
              <a:gd name="adj" fmla="val 686056"/>
            </a:avLst>
          </a:prstGeom>
          <a:solidFill>
            <a:srgbClr val="E5BEB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5411" y="2592467"/>
            <a:ext cx="3297555" cy="107561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52863" y="2966204"/>
            <a:ext cx="262533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5819656" y="2779157"/>
            <a:ext cx="3342680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Program Management Office</a:t>
            </a:r>
            <a:endParaRPr lang="en-US" sz="1800" dirty="0"/>
          </a:p>
        </p:txBody>
      </p:sp>
      <p:sp>
        <p:nvSpPr>
          <p:cNvPr id="11" name="Text 7"/>
          <p:cNvSpPr/>
          <p:nvPr/>
        </p:nvSpPr>
        <p:spPr>
          <a:xfrm>
            <a:off x="5819656" y="3182779"/>
            <a:ext cx="3396020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Weekly | Cross-functional coordination</a:t>
            </a:r>
            <a:endParaRPr lang="en-US" sz="1450" dirty="0"/>
          </a:p>
        </p:txBody>
      </p:sp>
      <p:sp>
        <p:nvSpPr>
          <p:cNvPr id="12" name="Shape 8"/>
          <p:cNvSpPr/>
          <p:nvPr/>
        </p:nvSpPr>
        <p:spPr>
          <a:xfrm>
            <a:off x="5679638" y="3681889"/>
            <a:ext cx="8250674" cy="11430"/>
          </a:xfrm>
          <a:prstGeom prst="roundRect">
            <a:avLst>
              <a:gd name="adj" fmla="val 686056"/>
            </a:avLst>
          </a:prstGeom>
          <a:solidFill>
            <a:srgbClr val="E5BEB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1022" y="3714750"/>
            <a:ext cx="4946333" cy="107561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52863" y="4088487"/>
            <a:ext cx="262533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050" dirty="0"/>
          </a:p>
        </p:txBody>
      </p:sp>
      <p:sp>
        <p:nvSpPr>
          <p:cNvPr id="15" name="Text 10"/>
          <p:cNvSpPr/>
          <p:nvPr/>
        </p:nvSpPr>
        <p:spPr>
          <a:xfrm>
            <a:off x="6644045" y="3901440"/>
            <a:ext cx="3061335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Technical Working Groups</a:t>
            </a:r>
            <a:endParaRPr lang="en-US" sz="1800" dirty="0"/>
          </a:p>
        </p:txBody>
      </p:sp>
      <p:sp>
        <p:nvSpPr>
          <p:cNvPr id="16" name="Text 11"/>
          <p:cNvSpPr/>
          <p:nvPr/>
        </p:nvSpPr>
        <p:spPr>
          <a:xfrm>
            <a:off x="6644045" y="4305062"/>
            <a:ext cx="3701534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Bi-weekly | Implementation &amp; architecture</a:t>
            </a:r>
            <a:endParaRPr lang="en-US" sz="1450" dirty="0"/>
          </a:p>
        </p:txBody>
      </p:sp>
      <p:sp>
        <p:nvSpPr>
          <p:cNvPr id="17" name="Shape 12"/>
          <p:cNvSpPr/>
          <p:nvPr/>
        </p:nvSpPr>
        <p:spPr>
          <a:xfrm>
            <a:off x="6504027" y="4804172"/>
            <a:ext cx="7426285" cy="11430"/>
          </a:xfrm>
          <a:prstGeom prst="roundRect">
            <a:avLst>
              <a:gd name="adj" fmla="val 686056"/>
            </a:avLst>
          </a:prstGeom>
          <a:solidFill>
            <a:srgbClr val="E5BEB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633" y="4837033"/>
            <a:ext cx="6595110" cy="107561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52863" y="5210770"/>
            <a:ext cx="262533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4</a:t>
            </a:r>
            <a:endParaRPr lang="en-US" sz="2050" dirty="0"/>
          </a:p>
        </p:txBody>
      </p:sp>
      <p:sp>
        <p:nvSpPr>
          <p:cNvPr id="20" name="Text 14"/>
          <p:cNvSpPr/>
          <p:nvPr/>
        </p:nvSpPr>
        <p:spPr>
          <a:xfrm>
            <a:off x="7468433" y="5023723"/>
            <a:ext cx="4155043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Department Implementation Teams</a:t>
            </a:r>
            <a:endParaRPr lang="en-US" sz="1800" dirty="0"/>
          </a:p>
        </p:txBody>
      </p:sp>
      <p:sp>
        <p:nvSpPr>
          <p:cNvPr id="21" name="Text 15"/>
          <p:cNvSpPr/>
          <p:nvPr/>
        </p:nvSpPr>
        <p:spPr>
          <a:xfrm>
            <a:off x="7468433" y="5427345"/>
            <a:ext cx="4155043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Daily standups | Delivery execution</a:t>
            </a:r>
            <a:endParaRPr lang="en-US" sz="1450" dirty="0"/>
          </a:p>
        </p:txBody>
      </p:sp>
      <p:sp>
        <p:nvSpPr>
          <p:cNvPr id="22" name="Text 16"/>
          <p:cNvSpPr/>
          <p:nvPr/>
        </p:nvSpPr>
        <p:spPr>
          <a:xfrm>
            <a:off x="653415" y="6192679"/>
            <a:ext cx="3463647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Communication Strategy</a:t>
            </a:r>
            <a:endParaRPr lang="en-US" sz="2200" dirty="0"/>
          </a:p>
        </p:txBody>
      </p:sp>
      <p:sp>
        <p:nvSpPr>
          <p:cNvPr id="23" name="Text 17"/>
          <p:cNvSpPr/>
          <p:nvPr/>
        </p:nvSpPr>
        <p:spPr>
          <a:xfrm>
            <a:off x="653415" y="6822758"/>
            <a:ext cx="13323570" cy="895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Executive leadership receives monthly dashboard reviews with red/yellow/green status indicators. Technical teams participate in daily 15-minute Scrum standups. Government stakeholders receive bi-weekly progress briefings with focus on citizen impact metrics. Change management communications deployed through multiple channels including town halls, newsletters, and dedicated support portal.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1056</Words>
  <Application>Microsoft Office PowerPoint</Application>
  <PresentationFormat>Custom</PresentationFormat>
  <Paragraphs>144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Open Sans</vt:lpstr>
      <vt:lpstr>Merriweather Bold</vt:lpstr>
      <vt:lpstr>Arial</vt:lpstr>
      <vt:lpstr>Merriweather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Mahesh-Admin</dc:creator>
  <cp:lastModifiedBy>H. Mahesh</cp:lastModifiedBy>
  <cp:revision>2</cp:revision>
  <dcterms:created xsi:type="dcterms:W3CDTF">2025-10-06T17:40:41Z</dcterms:created>
  <dcterms:modified xsi:type="dcterms:W3CDTF">2025-10-06T17:43:22Z</dcterms:modified>
</cp:coreProperties>
</file>